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85" r:id="rId2"/>
    <p:sldId id="256" r:id="rId3"/>
    <p:sldId id="286" r:id="rId4"/>
    <p:sldId id="257" r:id="rId5"/>
    <p:sldId id="258" r:id="rId6"/>
    <p:sldId id="259" r:id="rId7"/>
    <p:sldId id="260" r:id="rId8"/>
    <p:sldId id="264" r:id="rId9"/>
    <p:sldId id="262" r:id="rId10"/>
    <p:sldId id="295" r:id="rId11"/>
    <p:sldId id="292" r:id="rId12"/>
    <p:sldId id="297" r:id="rId13"/>
    <p:sldId id="296" r:id="rId14"/>
    <p:sldId id="289" r:id="rId15"/>
    <p:sldId id="294" r:id="rId16"/>
    <p:sldId id="278" r:id="rId17"/>
    <p:sldId id="290" r:id="rId18"/>
    <p:sldId id="287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rbnik" initials="S" lastIdx="0" clrIdx="0">
    <p:extLst>
      <p:ext uri="{19B8F6BF-5375-455C-9EA6-DF929625EA0E}">
        <p15:presenceInfo xmlns:p15="http://schemas.microsoft.com/office/powerpoint/2012/main" userId="Skrb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CC"/>
    <a:srgbClr val="5F5F5F"/>
    <a:srgbClr val="969696"/>
    <a:srgbClr val="3333FF"/>
    <a:srgbClr val="FFCCFF"/>
    <a:srgbClr val="CCFFFF"/>
    <a:srgbClr val="FF33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AD-FEB5-45B4-A0A0-27C3543C1A10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CD62-1432-464B-B52A-248C8E5FB0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416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AD-FEB5-45B4-A0A0-27C3543C1A10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CD62-1432-464B-B52A-248C8E5FB0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177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AD-FEB5-45B4-A0A0-27C3543C1A10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CD62-1432-464B-B52A-248C8E5FB0FE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7818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AD-FEB5-45B4-A0A0-27C3543C1A10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CD62-1432-464B-B52A-248C8E5FB0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2051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AD-FEB5-45B4-A0A0-27C3543C1A10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CD62-1432-464B-B52A-248C8E5FB0FE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993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AD-FEB5-45B4-A0A0-27C3543C1A10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CD62-1432-464B-B52A-248C8E5FB0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9200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AD-FEB5-45B4-A0A0-27C3543C1A10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CD62-1432-464B-B52A-248C8E5FB0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0177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AD-FEB5-45B4-A0A0-27C3543C1A10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CD62-1432-464B-B52A-248C8E5FB0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53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AD-FEB5-45B4-A0A0-27C3543C1A10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CD62-1432-464B-B52A-248C8E5FB0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947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AD-FEB5-45B4-A0A0-27C3543C1A10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CD62-1432-464B-B52A-248C8E5FB0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959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AD-FEB5-45B4-A0A0-27C3543C1A10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CD62-1432-464B-B52A-248C8E5FB0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204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AD-FEB5-45B4-A0A0-27C3543C1A10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CD62-1432-464B-B52A-248C8E5FB0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236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AD-FEB5-45B4-A0A0-27C3543C1A10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CD62-1432-464B-B52A-248C8E5FB0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129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AD-FEB5-45B4-A0A0-27C3543C1A10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CD62-1432-464B-B52A-248C8E5FB0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722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AD-FEB5-45B4-A0A0-27C3543C1A10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CD62-1432-464B-B52A-248C8E5FB0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800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AD-FEB5-45B4-A0A0-27C3543C1A10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CD62-1432-464B-B52A-248C8E5FB0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93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BBEAD-FEB5-45B4-A0A0-27C3543C1A10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9DCD62-1432-464B-B52A-248C8E5FB0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293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zs.si/Portals/Panoga-Kmetijska-Zivilska/Bro%C5%A1ura_kon%C4%8Dna%20verzija%20WEB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HuIA-CfAU6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sasuperhrana.si/clanek/domac-kruh-z-drozmi-ali-domacim-kvas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asasuperhrana.si/tradicionalni-slovenski-zajtrk/dogajanje-ob-letosnjem-tradicionalnem-slovenskem-zajtrku/" TargetMode="External"/><Relationship Id="rId4" Type="http://schemas.openxmlformats.org/officeDocument/2006/relationships/hyperlink" Target="https://www.nasasuperhrana.si/clanek/v-shemo-izbrana-kakovost-je-vstopil-tudi-sektor-zit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A9ACA690-3567-3E3F-BB67-CEC22E38E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" r="12" b="30755"/>
          <a:stretch/>
        </p:blipFill>
        <p:spPr>
          <a:xfrm>
            <a:off x="2256269" y="0"/>
            <a:ext cx="62678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ACA6A25-4D08-44E7-9AB0-38AB76A4A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64461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sl-SI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Dan </a:t>
            </a:r>
            <a:r>
              <a:rPr lang="sl-SI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zdrave šole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9ED07DA-6C6E-48F8-9AB9-33F7BA236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2100" y="0"/>
            <a:ext cx="3009900" cy="1096899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0033CC"/>
                </a:solidFill>
                <a:latin typeface="Comic Sans MS" panose="030F0702030302020204" pitchFamily="66" charset="0"/>
              </a:rPr>
              <a:t>OŠ Dušana Flisa Hoče</a:t>
            </a:r>
          </a:p>
          <a:p>
            <a:pPr algn="ctr"/>
            <a:r>
              <a:rPr lang="sl-SI" b="1" dirty="0">
                <a:solidFill>
                  <a:srgbClr val="0033CC"/>
                </a:solidFill>
                <a:latin typeface="Comic Sans MS" panose="030F0702030302020204" pitchFamily="66" charset="0"/>
              </a:rPr>
              <a:t>17. 11. 2023</a:t>
            </a:r>
          </a:p>
        </p:txBody>
      </p:sp>
    </p:spTree>
    <p:extLst>
      <p:ext uri="{BB962C8B-B14F-4D97-AF65-F5344CB8AC3E}">
        <p14:creationId xmlns:p14="http://schemas.microsoft.com/office/powerpoint/2010/main" val="192160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k 1 2"/>
          <p:cNvSpPr/>
          <p:nvPr/>
        </p:nvSpPr>
        <p:spPr>
          <a:xfrm>
            <a:off x="329184" y="877824"/>
            <a:ext cx="10497312" cy="515721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255264" y="1668982"/>
            <a:ext cx="46451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UČENCI RAZREDNE IN PREDMETNE STOPNJE BODO OBELEŽILI TRADICIONALNI SLOVENSKI ZAJTRK Z RAZNIMI </a:t>
            </a:r>
            <a:r>
              <a:rPr lang="sl-SI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AKTIVNOSTMI IN VSEBINAMI:</a:t>
            </a:r>
            <a:endParaRPr lang="sl-SI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14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32222" t="27652" r="18156" b="4985"/>
          <a:stretch/>
        </p:blipFill>
        <p:spPr>
          <a:xfrm>
            <a:off x="2923807" y="196971"/>
            <a:ext cx="6531919" cy="374195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29798" t="53803" r="8774" b="21757"/>
          <a:stretch/>
        </p:blipFill>
        <p:spPr>
          <a:xfrm>
            <a:off x="482737" y="4061573"/>
            <a:ext cx="11414061" cy="255450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068222" y="6616081"/>
            <a:ext cx="97849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>
                <a:hlinkClick r:id="rId4"/>
              </a:rPr>
              <a:t>VIR https://www.gzs.si/Portals/Panoga-Kmetijska-Zivilska/Bro%C5%A1ura_kon%C4%8Dna%20verzija%20WEB.pdf</a:t>
            </a:r>
            <a:r>
              <a:rPr lang="sl-SI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024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0" y="3455608"/>
            <a:ext cx="95046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DOMAČE MLEKO</a:t>
            </a:r>
            <a:r>
              <a:rPr lang="sl-SI" sz="24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l-SI" sz="2400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KMETIJA HECL, OREHOVA VAS</a:t>
            </a:r>
            <a:endParaRPr lang="sl-SI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DOMAČI BELI KRUH</a:t>
            </a:r>
            <a:r>
              <a:rPr lang="sl-SI" sz="24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l-SI" sz="2400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KMETIJA LEŠNIK, FRAM</a:t>
            </a:r>
            <a:endParaRPr lang="sl-SI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MASLO</a:t>
            </a:r>
            <a:r>
              <a:rPr lang="sl-SI" sz="24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l-SI" sz="2400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MLEKARNA CELEIA</a:t>
            </a:r>
            <a:endParaRPr lang="sl-SI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sl-SI" sz="24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l-SI" sz="2400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ČEBELARSTVO CESAR, RAZVANJE</a:t>
            </a:r>
            <a:endParaRPr lang="sl-SI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JABOLKO</a:t>
            </a:r>
            <a:r>
              <a:rPr lang="sl-SI" sz="24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l-SI" sz="2400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SADJARSTVO VRECL, HOČE</a:t>
            </a:r>
            <a:endParaRPr lang="sl-SI" sz="2400" dirty="0"/>
          </a:p>
        </p:txBody>
      </p:sp>
      <p:pic>
        <p:nvPicPr>
          <p:cNvPr id="1026" name="Slika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"/>
            <a:ext cx="2902929" cy="230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vojni val 3"/>
          <p:cNvSpPr/>
          <p:nvPr/>
        </p:nvSpPr>
        <p:spPr>
          <a:xfrm>
            <a:off x="3072384" y="1219359"/>
            <a:ext cx="5823866" cy="171764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NAŠI DOBAVITELJI </a:t>
            </a:r>
            <a:r>
              <a:rPr lang="sl-SI" sz="2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ŽIVIL </a:t>
            </a:r>
          </a:p>
          <a:p>
            <a:pPr algn="ctr"/>
            <a:r>
              <a:rPr lang="sl-SI" sz="2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 </a:t>
            </a:r>
            <a:r>
              <a:rPr lang="sl-SI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ZAJTRK:</a:t>
            </a:r>
            <a:endParaRPr lang="sl-SI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2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2806" y="568601"/>
            <a:ext cx="8596668" cy="1320800"/>
          </a:xfrm>
        </p:spPr>
        <p:txBody>
          <a:bodyPr/>
          <a:lstStyle/>
          <a:p>
            <a:r>
              <a:rPr lang="sl-SI" dirty="0"/>
              <a:t>1</a:t>
            </a:r>
            <a:r>
              <a:rPr lang="sl-SI" dirty="0" smtClean="0"/>
              <a:t>. – 5. razredi – VSEBINE:</a:t>
            </a:r>
            <a:endParaRPr lang="sl-SI" dirty="0"/>
          </a:p>
        </p:txBody>
      </p:sp>
      <p:sp>
        <p:nvSpPr>
          <p:cNvPr id="7" name="Dvojni val 6"/>
          <p:cNvSpPr/>
          <p:nvPr/>
        </p:nvSpPr>
        <p:spPr>
          <a:xfrm>
            <a:off x="5207970" y="1889401"/>
            <a:ext cx="3182112" cy="1743456"/>
          </a:xfrm>
          <a:prstGeom prst="doubleWav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+mj-lt"/>
              </a:rPr>
              <a:t>„POČITEK </a:t>
            </a:r>
            <a:r>
              <a:rPr lang="sl-SI" b="1" dirty="0">
                <a:solidFill>
                  <a:schemeClr val="tx1"/>
                </a:solidFill>
                <a:latin typeface="+mj-lt"/>
              </a:rPr>
              <a:t>IN </a:t>
            </a:r>
            <a:r>
              <a:rPr lang="sl-SI" b="1" dirty="0" smtClean="0">
                <a:solidFill>
                  <a:schemeClr val="tx1"/>
                </a:solidFill>
                <a:latin typeface="+mj-lt"/>
              </a:rPr>
              <a:t>SPROSTITEV“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  <a:latin typeface="+mj-lt"/>
              </a:rPr>
              <a:t>družabne </a:t>
            </a:r>
            <a:r>
              <a:rPr lang="sl-SI" b="1" dirty="0">
                <a:solidFill>
                  <a:schemeClr val="tx1"/>
                </a:solidFill>
                <a:latin typeface="+mj-lt"/>
              </a:rPr>
              <a:t>igre</a:t>
            </a:r>
          </a:p>
        </p:txBody>
      </p:sp>
      <p:sp>
        <p:nvSpPr>
          <p:cNvPr id="8" name="Dvojni val 7"/>
          <p:cNvSpPr/>
          <p:nvPr/>
        </p:nvSpPr>
        <p:spPr>
          <a:xfrm>
            <a:off x="1144332" y="1683332"/>
            <a:ext cx="3182112" cy="1743456"/>
          </a:xfrm>
          <a:prstGeom prst="doubleWav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„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LEPA BESEDA LEPE ODNOSE </a:t>
            </a:r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NAJDE“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Dvojni val 8"/>
          <p:cNvSpPr/>
          <p:nvPr/>
        </p:nvSpPr>
        <p:spPr>
          <a:xfrm>
            <a:off x="1793556" y="4074160"/>
            <a:ext cx="3182112" cy="1743456"/>
          </a:xfrm>
          <a:prstGeom prst="doubleWav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„GIBAJ IN UŽIVAJ“ 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l-SI" dirty="0" smtClean="0"/>
              <a:t>VŠD</a:t>
            </a:r>
            <a:endParaRPr lang="sl-SI" dirty="0"/>
          </a:p>
          <a:p>
            <a:pPr algn="ctr"/>
            <a:endParaRPr lang="sl-SI" dirty="0"/>
          </a:p>
        </p:txBody>
      </p:sp>
      <p:sp>
        <p:nvSpPr>
          <p:cNvPr id="4" name="Val 3"/>
          <p:cNvSpPr/>
          <p:nvPr/>
        </p:nvSpPr>
        <p:spPr>
          <a:xfrm>
            <a:off x="5827250" y="4765638"/>
            <a:ext cx="3177810" cy="183417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bg1"/>
                </a:solidFill>
                <a:latin typeface="+mj-lt"/>
              </a:rPr>
              <a:t>„ZELIŠČA S ŠOLSKE </a:t>
            </a:r>
          </a:p>
          <a:p>
            <a:pPr algn="ctr"/>
            <a:r>
              <a:rPr lang="sl-SI" b="1" dirty="0" smtClean="0">
                <a:solidFill>
                  <a:schemeClr val="bg1"/>
                </a:solidFill>
                <a:latin typeface="+mj-lt"/>
              </a:rPr>
              <a:t>ZELIŠČNE GREDE“</a:t>
            </a:r>
            <a:endParaRPr lang="de-DE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58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2806" y="568601"/>
            <a:ext cx="8596668" cy="1320800"/>
          </a:xfrm>
        </p:spPr>
        <p:txBody>
          <a:bodyPr/>
          <a:lstStyle/>
          <a:p>
            <a:r>
              <a:rPr lang="sl-SI" dirty="0"/>
              <a:t>6. </a:t>
            </a:r>
            <a:r>
              <a:rPr lang="sl-SI" dirty="0" smtClean="0"/>
              <a:t>razredi – VSEBINE:</a:t>
            </a:r>
            <a:endParaRPr lang="sl-SI" dirty="0"/>
          </a:p>
        </p:txBody>
      </p:sp>
      <p:sp>
        <p:nvSpPr>
          <p:cNvPr id="5" name="Dvojni val 4"/>
          <p:cNvSpPr/>
          <p:nvPr/>
        </p:nvSpPr>
        <p:spPr>
          <a:xfrm>
            <a:off x="6566724" y="2718786"/>
            <a:ext cx="3182112" cy="1743456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2">
                    <a:lumMod val="25000"/>
                  </a:schemeClr>
                </a:solidFill>
              </a:rPr>
              <a:t>„ENERGIJSKE </a:t>
            </a:r>
            <a:r>
              <a:rPr lang="sl-SI" dirty="0">
                <a:solidFill>
                  <a:schemeClr val="bg2">
                    <a:lumMod val="25000"/>
                  </a:schemeClr>
                </a:solidFill>
              </a:rPr>
              <a:t>PIJAČE:</a:t>
            </a:r>
          </a:p>
          <a:p>
            <a:pPr algn="ctr"/>
            <a:r>
              <a:rPr lang="sl-SI" b="1" dirty="0">
                <a:solidFill>
                  <a:schemeClr val="bg2">
                    <a:lumMod val="25000"/>
                  </a:schemeClr>
                </a:solidFill>
              </a:rPr>
              <a:t>NE, HVALA</a:t>
            </a:r>
            <a:r>
              <a:rPr lang="sl-SI" b="1" dirty="0" smtClean="0">
                <a:solidFill>
                  <a:schemeClr val="bg2">
                    <a:lumMod val="25000"/>
                  </a:schemeClr>
                </a:solidFill>
              </a:rPr>
              <a:t>!“</a:t>
            </a:r>
            <a:endParaRPr lang="sl-SI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Dvojni val 6"/>
          <p:cNvSpPr/>
          <p:nvPr/>
        </p:nvSpPr>
        <p:spPr>
          <a:xfrm>
            <a:off x="4975668" y="671934"/>
            <a:ext cx="3182112" cy="1743456"/>
          </a:xfrm>
          <a:prstGeom prst="doubleWav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5F5F5F"/>
                </a:solidFill>
              </a:rPr>
              <a:t>REKLAMA </a:t>
            </a:r>
          </a:p>
          <a:p>
            <a:pPr algn="ctr"/>
            <a:r>
              <a:rPr lang="sl-SI" b="1" dirty="0">
                <a:solidFill>
                  <a:srgbClr val="5F5F5F"/>
                </a:solidFill>
              </a:rPr>
              <a:t>„POKAM OD ZDRAVJA“</a:t>
            </a:r>
          </a:p>
        </p:txBody>
      </p:sp>
      <p:sp>
        <p:nvSpPr>
          <p:cNvPr id="8" name="Dvojni val 7"/>
          <p:cNvSpPr/>
          <p:nvPr/>
        </p:nvSpPr>
        <p:spPr>
          <a:xfrm>
            <a:off x="827941" y="1695524"/>
            <a:ext cx="3182112" cy="1743456"/>
          </a:xfrm>
          <a:prstGeom prst="doubleWav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„LEPA BESEDA LEPE ODNOSE NAJDE“</a:t>
            </a:r>
          </a:p>
        </p:txBody>
      </p:sp>
      <p:sp>
        <p:nvSpPr>
          <p:cNvPr id="9" name="Dvojni val 8"/>
          <p:cNvSpPr/>
          <p:nvPr/>
        </p:nvSpPr>
        <p:spPr>
          <a:xfrm>
            <a:off x="1793556" y="4074160"/>
            <a:ext cx="3182112" cy="1743456"/>
          </a:xfrm>
          <a:prstGeom prst="doubleWav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„GIBALNICE“ 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l-SI" dirty="0" smtClean="0"/>
              <a:t>VŠD</a:t>
            </a:r>
            <a:endParaRPr lang="sl-SI" dirty="0"/>
          </a:p>
          <a:p>
            <a:pPr algn="ctr"/>
            <a:endParaRPr lang="sl-SI" dirty="0"/>
          </a:p>
        </p:txBody>
      </p:sp>
      <p:sp>
        <p:nvSpPr>
          <p:cNvPr id="4" name="Val 3"/>
          <p:cNvSpPr/>
          <p:nvPr/>
        </p:nvSpPr>
        <p:spPr>
          <a:xfrm>
            <a:off x="5827250" y="4765638"/>
            <a:ext cx="3177810" cy="183417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/>
              <a:t>„EKOLOŠKA ZELENJAVA“</a:t>
            </a:r>
          </a:p>
          <a:p>
            <a:pPr algn="ctr"/>
            <a:r>
              <a:rPr lang="sl-SI" b="1" dirty="0"/>
              <a:t>KMETIJSKI ZAVOD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14519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7. razredi – VSEBINE:</a:t>
            </a:r>
          </a:p>
        </p:txBody>
      </p:sp>
      <p:sp>
        <p:nvSpPr>
          <p:cNvPr id="5" name="Dvojni val 4"/>
          <p:cNvSpPr/>
          <p:nvPr/>
        </p:nvSpPr>
        <p:spPr>
          <a:xfrm>
            <a:off x="6532954" y="3213189"/>
            <a:ext cx="3182112" cy="1743456"/>
          </a:xfrm>
          <a:prstGeom prst="double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l-SI" dirty="0"/>
          </a:p>
        </p:txBody>
      </p:sp>
      <p:sp>
        <p:nvSpPr>
          <p:cNvPr id="7" name="Dvojni val 6"/>
          <p:cNvSpPr/>
          <p:nvPr/>
        </p:nvSpPr>
        <p:spPr>
          <a:xfrm>
            <a:off x="5204994" y="973986"/>
            <a:ext cx="3182112" cy="1743456"/>
          </a:xfrm>
          <a:prstGeom prst="doubleWav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„ZDRAV </a:t>
            </a:r>
            <a:r>
              <a:rPr lang="sl-SI" b="1" dirty="0">
                <a:solidFill>
                  <a:schemeClr val="tx1"/>
                </a:solidFill>
              </a:rPr>
              <a:t>NAČIN </a:t>
            </a:r>
            <a:r>
              <a:rPr lang="sl-SI" b="1" dirty="0" smtClean="0">
                <a:solidFill>
                  <a:schemeClr val="tx1"/>
                </a:solidFill>
              </a:rPr>
              <a:t>ŽIVLJENJA“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8" name="Dvojni val 7"/>
          <p:cNvSpPr/>
          <p:nvPr/>
        </p:nvSpPr>
        <p:spPr>
          <a:xfrm>
            <a:off x="677334" y="1717040"/>
            <a:ext cx="3182112" cy="1743456"/>
          </a:xfrm>
          <a:prstGeom prst="doubleWav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„LEPA BESEDA LEPE ODNOSE NAJDE“</a:t>
            </a:r>
          </a:p>
        </p:txBody>
      </p:sp>
      <p:sp>
        <p:nvSpPr>
          <p:cNvPr id="9" name="Dvojni val 8"/>
          <p:cNvSpPr/>
          <p:nvPr/>
        </p:nvSpPr>
        <p:spPr>
          <a:xfrm>
            <a:off x="1363250" y="4084917"/>
            <a:ext cx="3182112" cy="1743456"/>
          </a:xfrm>
          <a:prstGeom prst="doubleWav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„GIBALNICE“ </a:t>
            </a:r>
          </a:p>
          <a:p>
            <a:pPr algn="ctr"/>
            <a:r>
              <a:rPr lang="sl-SI" dirty="0"/>
              <a:t>VŠD</a:t>
            </a:r>
          </a:p>
          <a:p>
            <a:pPr algn="ctr"/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698749" y="3817927"/>
            <a:ext cx="285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b="1" dirty="0" smtClean="0"/>
              <a:t>„LOKALNO – AKTUALNO“</a:t>
            </a:r>
            <a:endParaRPr lang="sl-SI" b="1" dirty="0"/>
          </a:p>
        </p:txBody>
      </p:sp>
      <p:sp>
        <p:nvSpPr>
          <p:cNvPr id="4" name="Val 3"/>
          <p:cNvSpPr/>
          <p:nvPr/>
        </p:nvSpPr>
        <p:spPr>
          <a:xfrm>
            <a:off x="5435842" y="5093267"/>
            <a:ext cx="2720416" cy="1470211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>
                    <a:lumMod val="25000"/>
                  </a:schemeClr>
                </a:solidFill>
              </a:rPr>
              <a:t>„ENERGIJSKE PIJAČE:</a:t>
            </a:r>
          </a:p>
          <a:p>
            <a:pPr algn="ctr"/>
            <a:r>
              <a:rPr lang="sl-SI" b="1" dirty="0">
                <a:solidFill>
                  <a:schemeClr val="bg2">
                    <a:lumMod val="25000"/>
                  </a:schemeClr>
                </a:solidFill>
              </a:rPr>
              <a:t>NE, HVALA!“</a:t>
            </a:r>
          </a:p>
        </p:txBody>
      </p:sp>
    </p:spTree>
    <p:extLst>
      <p:ext uri="{BB962C8B-B14F-4D97-AF65-F5344CB8AC3E}">
        <p14:creationId xmlns:p14="http://schemas.microsoft.com/office/powerpoint/2010/main" val="3641986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8. razredi – VSEBINE:</a:t>
            </a:r>
          </a:p>
        </p:txBody>
      </p:sp>
      <p:sp>
        <p:nvSpPr>
          <p:cNvPr id="4" name="Dvojni val 3"/>
          <p:cNvSpPr/>
          <p:nvPr/>
        </p:nvSpPr>
        <p:spPr>
          <a:xfrm>
            <a:off x="643111" y="1670304"/>
            <a:ext cx="3182112" cy="1743456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„LEPA BESEDA LEPE ODNOSE NAJDE“</a:t>
            </a:r>
          </a:p>
        </p:txBody>
      </p:sp>
      <p:sp>
        <p:nvSpPr>
          <p:cNvPr id="5" name="Dvojni val 4"/>
          <p:cNvSpPr/>
          <p:nvPr/>
        </p:nvSpPr>
        <p:spPr>
          <a:xfrm>
            <a:off x="1407099" y="4177911"/>
            <a:ext cx="3182112" cy="1743456"/>
          </a:xfrm>
          <a:prstGeom prst="doubleWav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l-SI" b="1" dirty="0">
                <a:solidFill>
                  <a:srgbClr val="FF0000"/>
                </a:solidFill>
              </a:rPr>
              <a:t>NI VSE KAR JE „IN“ ZDRAVO ZAME!</a:t>
            </a:r>
          </a:p>
        </p:txBody>
      </p:sp>
      <p:sp>
        <p:nvSpPr>
          <p:cNvPr id="7" name="Dvojni val 6"/>
          <p:cNvSpPr/>
          <p:nvPr/>
        </p:nvSpPr>
        <p:spPr>
          <a:xfrm>
            <a:off x="5853070" y="398272"/>
            <a:ext cx="3182112" cy="1743456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>
                    <a:lumMod val="25000"/>
                  </a:schemeClr>
                </a:solidFill>
              </a:rPr>
              <a:t>„ENERGIJSKE PIJAČE:</a:t>
            </a:r>
          </a:p>
          <a:p>
            <a:pPr algn="ctr"/>
            <a:r>
              <a:rPr lang="sl-SI" b="1" dirty="0">
                <a:solidFill>
                  <a:schemeClr val="bg2">
                    <a:lumMod val="25000"/>
                  </a:schemeClr>
                </a:solidFill>
              </a:rPr>
              <a:t>NE, HVALA!“</a:t>
            </a:r>
          </a:p>
        </p:txBody>
      </p:sp>
      <p:sp>
        <p:nvSpPr>
          <p:cNvPr id="8" name="Dvojni val 7"/>
          <p:cNvSpPr/>
          <p:nvPr/>
        </p:nvSpPr>
        <p:spPr>
          <a:xfrm>
            <a:off x="5353198" y="2725271"/>
            <a:ext cx="3182112" cy="1743456"/>
          </a:xfrm>
          <a:prstGeom prst="doubleWav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6">
                    <a:lumMod val="50000"/>
                  </a:schemeClr>
                </a:solidFill>
              </a:rPr>
              <a:t>„KAJ </a:t>
            </a:r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SE SKRIVA V </a:t>
            </a:r>
            <a:r>
              <a:rPr lang="sl-SI" dirty="0" smtClean="0">
                <a:solidFill>
                  <a:schemeClr val="accent6">
                    <a:lumMod val="50000"/>
                  </a:schemeClr>
                </a:solidFill>
              </a:rPr>
              <a:t>MLEKU?“</a:t>
            </a:r>
          </a:p>
          <a:p>
            <a:pPr algn="ctr"/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</a:rPr>
              <a:t>EKSPERIMENTALNO </a:t>
            </a:r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DELO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sl-SI" dirty="0"/>
          </a:p>
        </p:txBody>
      </p:sp>
      <p:sp>
        <p:nvSpPr>
          <p:cNvPr id="3" name="Diagram poteka: preluknjan trak 2"/>
          <p:cNvSpPr/>
          <p:nvPr/>
        </p:nvSpPr>
        <p:spPr>
          <a:xfrm>
            <a:off x="6338565" y="4658063"/>
            <a:ext cx="3012141" cy="164412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„RITEM MLADOSTI“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2005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9. razredi – VSEBINE:</a:t>
            </a:r>
          </a:p>
        </p:txBody>
      </p:sp>
      <p:sp>
        <p:nvSpPr>
          <p:cNvPr id="4" name="Dvojni val 3"/>
          <p:cNvSpPr/>
          <p:nvPr/>
        </p:nvSpPr>
        <p:spPr>
          <a:xfrm>
            <a:off x="2532681" y="1423298"/>
            <a:ext cx="3121118" cy="1697736"/>
          </a:xfrm>
          <a:prstGeom prst="doubleWav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„LEPA BESEDA LEPE ODNOSE NAJDE“</a:t>
            </a:r>
          </a:p>
        </p:txBody>
      </p:sp>
      <p:sp>
        <p:nvSpPr>
          <p:cNvPr id="5" name="Dvojni val 4"/>
          <p:cNvSpPr/>
          <p:nvPr/>
        </p:nvSpPr>
        <p:spPr>
          <a:xfrm>
            <a:off x="6729306" y="2637675"/>
            <a:ext cx="3214969" cy="2572513"/>
          </a:xfrm>
          <a:prstGeom prst="doubleWave">
            <a:avLst>
              <a:gd name="adj1" fmla="val 6250"/>
              <a:gd name="adj2" fmla="val 114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l-SI" dirty="0"/>
          </a:p>
        </p:txBody>
      </p:sp>
      <p:sp>
        <p:nvSpPr>
          <p:cNvPr id="8" name="Dvojni val 7"/>
          <p:cNvSpPr/>
          <p:nvPr/>
        </p:nvSpPr>
        <p:spPr>
          <a:xfrm>
            <a:off x="677334" y="3391946"/>
            <a:ext cx="3182112" cy="1743456"/>
          </a:xfrm>
          <a:prstGeom prst="doubleWav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„GIBALNICE“ </a:t>
            </a:r>
          </a:p>
          <a:p>
            <a:pPr algn="ctr"/>
            <a:r>
              <a:rPr lang="sl-SI" dirty="0" smtClean="0"/>
              <a:t>VŠD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852414" y="3109512"/>
            <a:ext cx="29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MLADOSTNIKI PRED ŽIVLJENJSKO ODLOČITVIJO</a:t>
            </a:r>
          </a:p>
          <a:p>
            <a:pPr algn="ctr"/>
            <a:endParaRPr lang="sl-SI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l-SI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ŠKOFIJSKA GIMNAZIJA</a:t>
            </a:r>
          </a:p>
          <a:p>
            <a:pPr algn="ctr"/>
            <a:r>
              <a:rPr lang="sl-SI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Dijaki in profesorji</a:t>
            </a:r>
          </a:p>
          <a:p>
            <a:pPr algn="ctr"/>
            <a:endParaRPr lang="sl-SI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dirty="0"/>
          </a:p>
        </p:txBody>
      </p:sp>
      <p:sp>
        <p:nvSpPr>
          <p:cNvPr id="6" name="Diagram poteka: preluknjan trak 5"/>
          <p:cNvSpPr/>
          <p:nvPr/>
        </p:nvSpPr>
        <p:spPr>
          <a:xfrm>
            <a:off x="3191273" y="5127414"/>
            <a:ext cx="3139244" cy="1532804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NI VSE KAR JE „IN“ ZDRAVO ZAME!</a:t>
            </a:r>
          </a:p>
        </p:txBody>
      </p:sp>
      <p:sp>
        <p:nvSpPr>
          <p:cNvPr id="7" name="Diagram poteka: preluknjan trak 6"/>
          <p:cNvSpPr/>
          <p:nvPr/>
        </p:nvSpPr>
        <p:spPr>
          <a:xfrm>
            <a:off x="6439003" y="609600"/>
            <a:ext cx="2969111" cy="1513013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>
                    <a:lumMod val="25000"/>
                  </a:schemeClr>
                </a:solidFill>
              </a:rPr>
              <a:t>„ENERGIJSKE PIJAČE:</a:t>
            </a:r>
          </a:p>
          <a:p>
            <a:pPr algn="ctr"/>
            <a:r>
              <a:rPr lang="sl-SI" b="1" dirty="0">
                <a:solidFill>
                  <a:schemeClr val="bg2">
                    <a:lumMod val="25000"/>
                  </a:schemeClr>
                </a:solidFill>
              </a:rPr>
              <a:t>NE, HVALA!“</a:t>
            </a:r>
          </a:p>
        </p:txBody>
      </p:sp>
    </p:spTree>
    <p:extLst>
      <p:ext uri="{BB962C8B-B14F-4D97-AF65-F5344CB8AC3E}">
        <p14:creationId xmlns:p14="http://schemas.microsoft.com/office/powerpoint/2010/main" val="1600173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10F1C8-5229-4876-8F5E-1FA23EAD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59" y="648652"/>
            <a:ext cx="8845243" cy="1862899"/>
          </a:xfrm>
        </p:spPr>
        <p:txBody>
          <a:bodyPr>
            <a:normAutofit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Sadna malica:</a:t>
            </a:r>
            <a:r>
              <a:rPr lang="sl-SI" sz="1000" dirty="0">
                <a:latin typeface="Comic Sans MS" panose="030F0702030302020204" pitchFamily="66" charset="0"/>
              </a:rPr>
              <a:t/>
            </a:r>
            <a:br>
              <a:rPr lang="sl-SI" sz="1000" dirty="0">
                <a:latin typeface="Comic Sans MS" panose="030F0702030302020204" pitchFamily="66" charset="0"/>
              </a:rPr>
            </a:br>
            <a:r>
              <a:rPr lang="sl-SI" dirty="0">
                <a:latin typeface="Comic Sans MS" panose="030F0702030302020204" pitchFamily="66" charset="0"/>
              </a:rPr>
              <a:t/>
            </a:r>
            <a:br>
              <a:rPr lang="sl-SI" dirty="0">
                <a:latin typeface="Comic Sans MS" panose="030F0702030302020204" pitchFamily="66" charset="0"/>
              </a:rPr>
            </a:br>
            <a:r>
              <a:rPr lang="sl-SI" dirty="0">
                <a:latin typeface="Comic Sans MS" panose="030F0702030302020204" pitchFamily="66" charset="0"/>
              </a:rPr>
              <a:t>9.55 – 10.15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8700106-28ED-2331-1530-7F7B1CAC6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995" y="347636"/>
            <a:ext cx="3591125" cy="239259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9299086-C110-3E65-6A23-DA54745D7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5" y="2673827"/>
            <a:ext cx="3140106" cy="27942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CE38B04-0617-B1AA-8BE2-5BCF3516B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66" y="2673827"/>
            <a:ext cx="5979005" cy="3983005"/>
          </a:xfrm>
          <a:prstGeom prst="rect">
            <a:avLst/>
          </a:prstGeom>
        </p:spPr>
      </p:pic>
      <p:sp>
        <p:nvSpPr>
          <p:cNvPr id="8" name="Trak 1 7"/>
          <p:cNvSpPr/>
          <p:nvPr/>
        </p:nvSpPr>
        <p:spPr>
          <a:xfrm rot="1294721">
            <a:off x="6009973" y="627594"/>
            <a:ext cx="3864864" cy="83113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EKO-OREHI</a:t>
            </a:r>
          </a:p>
        </p:txBody>
      </p:sp>
      <p:sp>
        <p:nvSpPr>
          <p:cNvPr id="10" name="Trak 1 9"/>
          <p:cNvSpPr/>
          <p:nvPr/>
        </p:nvSpPr>
        <p:spPr>
          <a:xfrm rot="20614585">
            <a:off x="1537045" y="5296288"/>
            <a:ext cx="3864864" cy="83113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KAKI in MANDARINE</a:t>
            </a:r>
          </a:p>
        </p:txBody>
      </p:sp>
    </p:spTree>
    <p:extLst>
      <p:ext uri="{BB962C8B-B14F-4D97-AF65-F5344CB8AC3E}">
        <p14:creationId xmlns:p14="http://schemas.microsoft.com/office/powerpoint/2010/main" val="170178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91" y="405245"/>
            <a:ext cx="4423939" cy="3571208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219456" y="4173638"/>
            <a:ext cx="445008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1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17. 11. 2023</a:t>
            </a:r>
          </a:p>
          <a:p>
            <a:pPr algn="ctr"/>
            <a:endParaRPr lang="sl-SI" sz="4000" b="1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Letos poteka že </a:t>
            </a:r>
          </a:p>
          <a:p>
            <a:pPr algn="ctr"/>
            <a:r>
              <a:rPr lang="sl-SI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13. leto </a:t>
            </a:r>
            <a:r>
              <a:rPr lang="sl-SI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sl-SI" sz="2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21169" t="20892" r="2665" b="10712"/>
          <a:stretch/>
        </p:blipFill>
        <p:spPr>
          <a:xfrm>
            <a:off x="4957482" y="98613"/>
            <a:ext cx="7234518" cy="660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1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2913DC-63EB-4A06-BE10-960A5E164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390143"/>
            <a:ext cx="9030162" cy="2048257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i="1" dirty="0">
                <a:latin typeface="Comic Sans MS" panose="030F0702030302020204" pitchFamily="66" charset="0"/>
              </a:rPr>
              <a:t>DAN DEJAVNOSTI: NARAVOSLOVNI DAN</a:t>
            </a:r>
            <a:br>
              <a:rPr lang="sl-SI" b="1" i="1" dirty="0">
                <a:latin typeface="Comic Sans MS" panose="030F0702030302020204" pitchFamily="66" charset="0"/>
              </a:rPr>
            </a:br>
            <a:r>
              <a:rPr lang="sl-SI" b="1" dirty="0">
                <a:latin typeface="Comic Sans MS" panose="030F0702030302020204" pitchFamily="66" charset="0"/>
              </a:rPr>
              <a:t/>
            </a:r>
            <a:br>
              <a:rPr lang="sl-SI" b="1" dirty="0">
                <a:latin typeface="Comic Sans MS" panose="030F0702030302020204" pitchFamily="66" charset="0"/>
              </a:rPr>
            </a:br>
            <a:r>
              <a:rPr lang="sl-SI" b="1" dirty="0">
                <a:latin typeface="Comic Sans MS" panose="030F0702030302020204" pitchFamily="66" charset="0"/>
              </a:rPr>
              <a:t>Slovenski tradicionalni zajtrk </a:t>
            </a:r>
            <a:br>
              <a:rPr lang="sl-SI" b="1" dirty="0">
                <a:latin typeface="Comic Sans MS" panose="030F0702030302020204" pitchFamily="66" charset="0"/>
              </a:rPr>
            </a:br>
            <a:r>
              <a:rPr lang="sl-SI" b="1" dirty="0">
                <a:latin typeface="Comic Sans MS" panose="030F0702030302020204" pitchFamily="66" charset="0"/>
              </a:rPr>
              <a:t>in </a:t>
            </a:r>
            <a:br>
              <a:rPr lang="sl-SI" b="1" dirty="0">
                <a:latin typeface="Comic Sans MS" panose="030F0702030302020204" pitchFamily="66" charset="0"/>
              </a:rPr>
            </a:br>
            <a:r>
              <a:rPr lang="sl-SI" b="1" dirty="0">
                <a:latin typeface="Comic Sans MS" panose="030F0702030302020204" pitchFamily="66" charset="0"/>
              </a:rPr>
              <a:t>Dan zdrave šole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7A5AD6-2CA6-4E8B-ABFC-20C02B238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248583"/>
            <a:ext cx="8596668" cy="32802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000" dirty="0">
                <a:solidFill>
                  <a:srgbClr val="3333FF"/>
                </a:solidFill>
                <a:latin typeface="Comic Sans MS" panose="030F0702030302020204" pitchFamily="66" charset="0"/>
              </a:rPr>
              <a:t>8.20 – 9.05: slovenski tradicionalni zajtrk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>
                <a:latin typeface="Comic Sans MS" panose="030F0702030302020204" pitchFamily="66" charset="0"/>
              </a:rPr>
              <a:t>9.10 – 9.55: dejavnosti po razredih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>
                <a:solidFill>
                  <a:srgbClr val="3333FF"/>
                </a:solidFill>
                <a:latin typeface="Comic Sans MS" panose="030F0702030302020204" pitchFamily="66" charset="0"/>
              </a:rPr>
              <a:t>9.55 – 10.15: sadna malica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>
                <a:latin typeface="Comic Sans MS" panose="030F0702030302020204" pitchFamily="66" charset="0"/>
              </a:rPr>
              <a:t>10.15 – 12.40: dejavnosti po razredih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KOSILO: 9.r in 8.r ob 12.40; 7.r in 6.r ob 12.55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6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4172" y="292389"/>
            <a:ext cx="9843655" cy="985693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ZAKAJ UŽIVATI LOKALNO HRANO?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663" y="1122218"/>
            <a:ext cx="11859492" cy="52889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pl-PL" b="1" dirty="0"/>
              <a:t> </a:t>
            </a:r>
            <a:r>
              <a:rPr lang="pl-PL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Lokalno pridelana hrana je bolj </a:t>
            </a:r>
            <a:r>
              <a:rPr lang="pl-PL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zdrava, je boljšega okusa </a:t>
            </a:r>
            <a:r>
              <a:rPr lang="pl-PL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pl-PL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pl-PL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več vitaminov</a:t>
            </a:r>
            <a:r>
              <a:rPr lang="pl-PL" sz="3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pl-PL" sz="31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Zaradi krajših transportnih poti in manjše porabe embalaže </a:t>
            </a:r>
            <a:r>
              <a:rPr lang="pl-PL" sz="31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varujemo okolje</a:t>
            </a:r>
            <a:r>
              <a:rPr lang="pl-PL" sz="31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31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pl-PL" sz="3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nakupom lokalno pridelane hrane </a:t>
            </a:r>
            <a:r>
              <a:rPr lang="pl-PL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podpiramo domačega kmeta </a:t>
            </a:r>
            <a:r>
              <a:rPr lang="pl-PL" sz="3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pl-PL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lokalno gospodarstvo</a:t>
            </a:r>
            <a:r>
              <a:rPr lang="pl-PL" sz="3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pl-PL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Ohranjamo poseljenost, obdelanost in urejenost                                      </a:t>
            </a:r>
            <a:r>
              <a:rPr lang="pl-PL" sz="3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slovenskega podeželja</a:t>
            </a:r>
            <a:r>
              <a:rPr lang="pl-PL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pl-PL" sz="3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Lokalno pridelana hrana je bolj </a:t>
            </a:r>
            <a:r>
              <a:rPr lang="pl-PL" sz="3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prijazna do okolja</a:t>
            </a:r>
            <a:r>
              <a:rPr lang="pl-PL" sz="3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pl-PL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Zagotavljamo </a:t>
            </a:r>
            <a:r>
              <a:rPr lang="pl-PL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samooskrbo s hrano </a:t>
            </a:r>
            <a:r>
              <a:rPr lang="pl-PL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državi.</a:t>
            </a:r>
          </a:p>
          <a:p>
            <a:endParaRPr lang="pl-PL" b="1" dirty="0">
              <a:solidFill>
                <a:srgbClr val="FF0000"/>
              </a:solidFill>
            </a:endParaRPr>
          </a:p>
          <a:p>
            <a:endParaRPr lang="pl-PL" b="1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362" y="3038109"/>
            <a:ext cx="4407793" cy="36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6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60192" y="178810"/>
            <a:ext cx="6365887" cy="975302"/>
          </a:xfrm>
        </p:spPr>
        <p:txBody>
          <a:bodyPr>
            <a:noAutofit/>
          </a:bodyPr>
          <a:lstStyle/>
          <a:p>
            <a:r>
              <a:rPr lang="sl-SI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BONTON PRI JEDI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93806" y="1154112"/>
            <a:ext cx="8733074" cy="4351338"/>
          </a:xfrm>
        </p:spPr>
        <p:txBody>
          <a:bodyPr/>
          <a:lstStyle/>
          <a:p>
            <a:r>
              <a:rPr lang="sl-SI" b="1" dirty="0">
                <a:solidFill>
                  <a:srgbClr val="3333FF"/>
                </a:solidFill>
              </a:rPr>
              <a:t>KULTURNO OBNAŠANJE PRI PREHRANJEVANJU je pomembno </a:t>
            </a:r>
            <a:r>
              <a:rPr lang="sl-SI" dirty="0"/>
              <a:t>pri vseh obrokih </a:t>
            </a:r>
            <a:r>
              <a:rPr lang="sl-SI" b="1" dirty="0">
                <a:solidFill>
                  <a:srgbClr val="3333FF"/>
                </a:solidFill>
              </a:rPr>
              <a:t>v šoli </a:t>
            </a:r>
            <a:r>
              <a:rPr lang="sl-SI" dirty="0"/>
              <a:t>v razredih pri zajtrkih, dopoldanskih in popoldanskih malicah ter kosilih v jedilnici. Prav tako se kulturno obnašamo</a:t>
            </a:r>
            <a:r>
              <a:rPr lang="sl-SI" b="1" dirty="0"/>
              <a:t> </a:t>
            </a:r>
            <a:r>
              <a:rPr lang="sl-SI" b="1" dirty="0">
                <a:solidFill>
                  <a:srgbClr val="3333FF"/>
                </a:solidFill>
              </a:rPr>
              <a:t>na javnih mestih</a:t>
            </a:r>
            <a:r>
              <a:rPr lang="sl-SI" dirty="0"/>
              <a:t>, kadar smo npr. pri kosilu v okviru raznih dni dejavnosti.</a:t>
            </a:r>
          </a:p>
          <a:p>
            <a:endParaRPr lang="sl-SI" dirty="0"/>
          </a:p>
          <a:p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1: </a:t>
            </a:r>
            <a:r>
              <a:rPr lang="sl-SI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BONTON PRI MIZI 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https://www.youtube.com/watch?v=HuIA-CfAU6Q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864" y="4415028"/>
            <a:ext cx="3870906" cy="24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1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03" y="286409"/>
            <a:ext cx="7117773" cy="1188823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4088" y="1475232"/>
            <a:ext cx="8500456" cy="5266944"/>
          </a:xfrm>
        </p:spPr>
        <p:txBody>
          <a:bodyPr>
            <a:normAutofit fontScale="92500" lnSpcReduction="10000"/>
          </a:bodyPr>
          <a:lstStyle/>
          <a:p>
            <a:r>
              <a:rPr lang="sl-SI" sz="2400" dirty="0"/>
              <a:t>Torbe pospravimo na predvidena mesta za šolske torbe.</a:t>
            </a:r>
          </a:p>
          <a:p>
            <a:r>
              <a:rPr lang="sl-SI" sz="2400" dirty="0">
                <a:solidFill>
                  <a:srgbClr val="3333FF"/>
                </a:solidFill>
              </a:rPr>
              <a:t>Mirno stojimo v vrsti.</a:t>
            </a:r>
          </a:p>
          <a:p>
            <a:r>
              <a:rPr lang="sl-SI" sz="2400" dirty="0">
                <a:solidFill>
                  <a:srgbClr val="FF0000"/>
                </a:solidFill>
              </a:rPr>
              <a:t>Ko pridemo na vrsto kuharice pozdravimo.</a:t>
            </a:r>
          </a:p>
          <a:p>
            <a:r>
              <a:rPr lang="sl-SI" sz="2400" dirty="0">
                <a:solidFill>
                  <a:srgbClr val="00B050"/>
                </a:solidFill>
              </a:rPr>
              <a:t>Hrane vzamemo toliko, da bomo vse pojedli. Raje vzamemo manjše porcije in se še nato vrnemo po dodatek. Prizadevajmo si ZMANJŠATI KOLIČINE ZAVRŽENE HRANE, saj plačujemo tudi odvoze bioloških odpadkov.</a:t>
            </a:r>
          </a:p>
          <a:p>
            <a:r>
              <a:rPr lang="sl-SI" sz="2400" dirty="0">
                <a:solidFill>
                  <a:srgbClr val="0070C0"/>
                </a:solidFill>
              </a:rPr>
              <a:t>KULTURNO ZAUŽIJEMO malico ali kosilo. </a:t>
            </a:r>
          </a:p>
          <a:p>
            <a:r>
              <a:rPr lang="sl-SI" sz="2400" dirty="0">
                <a:solidFill>
                  <a:srgbClr val="7030A0"/>
                </a:solidFill>
              </a:rPr>
              <a:t>Za sabo POČISTIMO mizo in pospravimo stol.</a:t>
            </a:r>
          </a:p>
          <a:p>
            <a:r>
              <a:rPr lang="sl-SI" sz="2400" dirty="0">
                <a:solidFill>
                  <a:srgbClr val="FF33CC"/>
                </a:solidFill>
              </a:rPr>
              <a:t>Iz krožnika odstranimo morebitne ostanke v posodo za </a:t>
            </a:r>
            <a:r>
              <a:rPr lang="sl-SI" sz="2400" dirty="0" err="1">
                <a:solidFill>
                  <a:srgbClr val="FF33CC"/>
                </a:solidFill>
              </a:rPr>
              <a:t>bio</a:t>
            </a:r>
            <a:r>
              <a:rPr lang="sl-SI" sz="2400" dirty="0">
                <a:solidFill>
                  <a:srgbClr val="FF33CC"/>
                </a:solidFill>
              </a:rPr>
              <a:t> odpadke.</a:t>
            </a:r>
          </a:p>
          <a:p>
            <a:r>
              <a:rPr lang="sl-SI" sz="2400" dirty="0">
                <a:solidFill>
                  <a:srgbClr val="C00000"/>
                </a:solidFill>
              </a:rPr>
              <a:t>Uporabljeno servieto zavržemo v koš za smeti.</a:t>
            </a:r>
          </a:p>
          <a:p>
            <a:r>
              <a:rPr lang="sl-SI" sz="2400" dirty="0">
                <a:solidFill>
                  <a:srgbClr val="00B0F0"/>
                </a:solidFill>
              </a:rPr>
              <a:t>Kuharicam se zahvalimo za pripravo malice oz. kosila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3480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316993" y="-914400"/>
            <a:ext cx="9022080" cy="3023616"/>
          </a:xfrm>
        </p:spPr>
        <p:txBody>
          <a:bodyPr>
            <a:normAutofit fontScale="90000"/>
          </a:bodyPr>
          <a:lstStyle/>
          <a:p>
            <a:pPr algn="ctr"/>
            <a:r>
              <a:rPr lang="sl-SI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4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Letošnja tema:</a:t>
            </a:r>
            <a:r>
              <a:rPr lang="sl-SI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8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KRUH ZA ZAJTRK – SUPER DAN!</a:t>
            </a:r>
            <a:r>
              <a:rPr lang="sl-SI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l-SI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Maslo | Mlekarna Cele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0" name="Picture 6" descr="mleko izbrana kakovost - Sloven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65615"/>
            <a:ext cx="5830408" cy="33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omač kruh z drožmi ali domačim kvas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14" y="3165649"/>
            <a:ext cx="5392834" cy="35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316993" y="7229139"/>
            <a:ext cx="1093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Vir:</a:t>
            </a:r>
            <a:r>
              <a:rPr lang="sl-SI" dirty="0"/>
              <a:t> </a:t>
            </a:r>
            <a:r>
              <a:rPr lang="sl-SI" sz="800" dirty="0">
                <a:hlinkClick r:id="rId4"/>
              </a:rPr>
              <a:t>https://www.nasasuperhrana.si/clanek/domac-kruh-z-drozmi-ali-domacim-kvasom/</a:t>
            </a:r>
            <a:r>
              <a:rPr lang="sl-SI" sz="800" dirty="0"/>
              <a:t> 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30735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aj je nacionalna shema kakovosti »izbrana kakovost - Slovenija«? | GOV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38" y="1283332"/>
            <a:ext cx="4342794" cy="43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ruh in moka na pul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2" y="1676107"/>
            <a:ext cx="7328087" cy="51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16367" y="7390504"/>
            <a:ext cx="11295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Vir: </a:t>
            </a:r>
            <a:r>
              <a:rPr lang="sl-SI" sz="800" dirty="0">
                <a:hlinkClick r:id="rId4"/>
              </a:rPr>
              <a:t>https://www.nasasuperhrana.si/clanek/v-shemo-izbrana-kakovost-je-vstopil-tudi-sektor-zit/</a:t>
            </a:r>
            <a:r>
              <a:rPr lang="sl-SI" sz="800" dirty="0"/>
              <a:t> </a:t>
            </a:r>
            <a:endParaRPr lang="de-DE" sz="8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16367" y="419783"/>
            <a:ext cx="8455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SPOROČILO </a:t>
            </a:r>
            <a:r>
              <a:rPr lang="sl-SI" dirty="0">
                <a:solidFill>
                  <a:srgbClr val="00B050"/>
                </a:solidFill>
              </a:rPr>
              <a:t>ILUSTRATORKE GOSPE ANČKE GOŠNIK GODEC</a:t>
            </a:r>
            <a:r>
              <a:rPr lang="sl-SI" dirty="0"/>
              <a:t>:</a:t>
            </a:r>
          </a:p>
          <a:p>
            <a:r>
              <a:rPr lang="sl-SI" u="sng" dirty="0">
                <a:hlinkClick r:id="rId5"/>
              </a:rPr>
              <a:t>https://www.nasasuperhrana.si/tradicionalni-slovenski-zajtrk/dogajanje-ob-letosnjem-tradicionalnem-slovenskem-zajtrku/</a:t>
            </a:r>
            <a:r>
              <a:rPr lang="sl-SI" u="sng" dirty="0"/>
              <a:t>  </a:t>
            </a:r>
            <a:r>
              <a:rPr lang="sl-SI" dirty="0"/>
              <a:t> </a:t>
            </a:r>
            <a:endParaRPr lang="de-DE" dirty="0"/>
          </a:p>
          <a:p>
            <a:r>
              <a:rPr lang="sl-SI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8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817981" y="5934670"/>
            <a:ext cx="4582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DOBER TEK!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79693" y="0"/>
            <a:ext cx="114392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TRADICIONALNI SLOVENSKI ZAJTRK</a:t>
            </a:r>
          </a:p>
          <a:p>
            <a:r>
              <a:rPr lang="sl-SI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8.30 – 9.05 </a:t>
            </a:r>
          </a:p>
        </p:txBody>
      </p:sp>
    </p:spTree>
    <p:extLst>
      <p:ext uri="{BB962C8B-B14F-4D97-AF65-F5344CB8AC3E}">
        <p14:creationId xmlns:p14="http://schemas.microsoft.com/office/powerpoint/2010/main" val="36651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538</Words>
  <Application>Microsoft Office PowerPoint</Application>
  <PresentationFormat>Širokozaslonsko</PresentationFormat>
  <Paragraphs>103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6" baseType="lpstr">
      <vt:lpstr>Arial</vt:lpstr>
      <vt:lpstr>Comic Sans MS</vt:lpstr>
      <vt:lpstr>Times</vt:lpstr>
      <vt:lpstr>Times New Roman</vt:lpstr>
      <vt:lpstr>Trebuchet MS</vt:lpstr>
      <vt:lpstr>Wingdings</vt:lpstr>
      <vt:lpstr>Wingdings 3</vt:lpstr>
      <vt:lpstr>Gladko</vt:lpstr>
      <vt:lpstr>  Dan zdrave šole </vt:lpstr>
      <vt:lpstr>PowerPointova predstavitev</vt:lpstr>
      <vt:lpstr>DAN DEJAVNOSTI: NARAVOSLOVNI DAN  Slovenski tradicionalni zajtrk  in  Dan zdrave šole</vt:lpstr>
      <vt:lpstr>ZAKAJ UŽIVATI LOKALNO HRANO?</vt:lpstr>
      <vt:lpstr>BONTON PRI JEDI</vt:lpstr>
      <vt:lpstr>PowerPointova predstavitev</vt:lpstr>
      <vt:lpstr> Letošnja tema: KRUH ZA ZAJTRK – SUPER DAN!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1. – 5. razredi – VSEBINE:</vt:lpstr>
      <vt:lpstr>6. razredi – VSEBINE:</vt:lpstr>
      <vt:lpstr>7. razredi – VSEBINE:</vt:lpstr>
      <vt:lpstr>8. razredi – VSEBINE:</vt:lpstr>
      <vt:lpstr>9. razredi – VSEBINE:</vt:lpstr>
      <vt:lpstr>Sadna malica:  9.55 – 10.15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Patricija</dc:creator>
  <cp:lastModifiedBy>Joca</cp:lastModifiedBy>
  <cp:revision>58</cp:revision>
  <dcterms:created xsi:type="dcterms:W3CDTF">2021-11-12T15:46:51Z</dcterms:created>
  <dcterms:modified xsi:type="dcterms:W3CDTF">2023-11-15T13:18:33Z</dcterms:modified>
</cp:coreProperties>
</file>